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416" r:id="rId5"/>
    <p:sldId id="391" r:id="rId6"/>
    <p:sldId id="418" r:id="rId7"/>
    <p:sldId id="419" r:id="rId8"/>
    <p:sldId id="420" r:id="rId9"/>
    <p:sldId id="393" r:id="rId10"/>
    <p:sldId id="392" r:id="rId11"/>
    <p:sldId id="394" r:id="rId12"/>
    <p:sldId id="395" r:id="rId13"/>
    <p:sldId id="364" r:id="rId14"/>
    <p:sldId id="399" r:id="rId15"/>
    <p:sldId id="371" r:id="rId16"/>
    <p:sldId id="369" r:id="rId17"/>
    <p:sldId id="400" r:id="rId18"/>
    <p:sldId id="401" r:id="rId19"/>
    <p:sldId id="367" r:id="rId20"/>
    <p:sldId id="366" r:id="rId21"/>
    <p:sldId id="421" r:id="rId22"/>
    <p:sldId id="345" r:id="rId23"/>
    <p:sldId id="365" r:id="rId24"/>
    <p:sldId id="409" r:id="rId25"/>
    <p:sldId id="410" r:id="rId26"/>
    <p:sldId id="404" r:id="rId27"/>
    <p:sldId id="422" r:id="rId28"/>
    <p:sldId id="423" r:id="rId29"/>
    <p:sldId id="412" r:id="rId30"/>
    <p:sldId id="407" r:id="rId31"/>
    <p:sldId id="424" r:id="rId32"/>
    <p:sldId id="384" r:id="rId33"/>
    <p:sldId id="417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CBDC66-3603-F005-C9C2-49DBE13AA4E7}" name="Jennie Lillis (Staff Chorus Trust)" initials="JL(CT" userId="S::JLillis@chorustrust.org::0c72e494-ddd5-4f91-80a9-4edd29e134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CCFF"/>
    <a:srgbClr val="9B2469"/>
    <a:srgbClr val="121F41"/>
    <a:srgbClr val="002060"/>
    <a:srgbClr val="43A0BD"/>
    <a:srgbClr val="8A8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709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18577-35C6-4024-9431-E0D65EBA798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BE81-6871-4D4A-8CCB-FBF13AB32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8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D8F1-4817-4824-9CAE-76839582285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F7E4-D6E7-4725-8F71-4280DDC9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Who am I?</a:t>
            </a:r>
          </a:p>
          <a:p>
            <a:r>
              <a:rPr lang="en-GB"/>
              <a:t>Roisin/</a:t>
            </a:r>
            <a:r>
              <a:rPr lang="en-GB" baseline="0"/>
              <a:t> Chas </a:t>
            </a:r>
            <a:r>
              <a:rPr lang="en-GB" baseline="0" err="1"/>
              <a:t>etc</a:t>
            </a:r>
            <a:endParaRPr lang="en-GB" baseline="0"/>
          </a:p>
          <a:p>
            <a:r>
              <a:rPr lang="en-GB" baseline="0"/>
              <a:t>Excited to be Co-head this year…m Joined the school as deputy last year, thoroughly enjoyed my year and even more excited to be given the opportunity to be co-head of school this year.</a:t>
            </a:r>
          </a:p>
          <a:p>
            <a:r>
              <a:rPr lang="en-GB" baseline="0"/>
              <a:t>Chorus Education Trust</a:t>
            </a:r>
          </a:p>
          <a:p>
            <a:r>
              <a:rPr lang="en-GB" baseline="0"/>
              <a:t>Mrs Housley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1F7E4-D6E7-4725-8F71-4280DDC909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0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Who am I?</a:t>
            </a:r>
          </a:p>
          <a:p>
            <a:r>
              <a:rPr lang="en-GB"/>
              <a:t>Roisin/</a:t>
            </a:r>
            <a:r>
              <a:rPr lang="en-GB" baseline="0"/>
              <a:t> Chas </a:t>
            </a:r>
            <a:r>
              <a:rPr lang="en-GB" baseline="0" err="1"/>
              <a:t>etc</a:t>
            </a:r>
            <a:endParaRPr lang="en-GB" baseline="0"/>
          </a:p>
          <a:p>
            <a:r>
              <a:rPr lang="en-GB" baseline="0"/>
              <a:t>Excited to be Co-head this year…m Joined the school as deputy last year, thoroughly enjoyed my year and even more excited to be given the opportunity to be co-head of school this year.</a:t>
            </a:r>
          </a:p>
          <a:p>
            <a:r>
              <a:rPr lang="en-GB" baseline="0"/>
              <a:t>Chorus Education Trust</a:t>
            </a:r>
          </a:p>
          <a:p>
            <a:r>
              <a:rPr lang="en-GB" baseline="0"/>
              <a:t>Mrs Housley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1F7E4-D6E7-4725-8F71-4280DDC909C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4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Who am I?</a:t>
            </a:r>
          </a:p>
          <a:p>
            <a:r>
              <a:rPr lang="en-GB"/>
              <a:t>Roisin/</a:t>
            </a:r>
            <a:r>
              <a:rPr lang="en-GB" baseline="0"/>
              <a:t> Chas </a:t>
            </a:r>
            <a:r>
              <a:rPr lang="en-GB" baseline="0" err="1"/>
              <a:t>etc</a:t>
            </a:r>
            <a:endParaRPr lang="en-GB" baseline="0"/>
          </a:p>
          <a:p>
            <a:r>
              <a:rPr lang="en-GB" baseline="0"/>
              <a:t>Excited to be Co-head this year…m Joined the school as deputy last year, thoroughly enjoyed my year and even more excited to be given the opportunity to be co-head of school this year.</a:t>
            </a:r>
          </a:p>
          <a:p>
            <a:r>
              <a:rPr lang="en-GB" baseline="0"/>
              <a:t>Chorus Education Trust</a:t>
            </a:r>
          </a:p>
          <a:p>
            <a:r>
              <a:rPr lang="en-GB" baseline="0"/>
              <a:t>Mrs Housley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1F7E4-D6E7-4725-8F71-4280DDC909C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4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1F7E4-D6E7-4725-8F71-4280DDC909C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8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9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1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6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9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3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22E4-6AFC-49B1-9934-69BA6F2A15C0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8ABF-0A4D-41B7-99C5-5EA14A66C6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774F5-E60A-4378-A3F4-8D8520C9FB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11" y="295932"/>
            <a:ext cx="1007089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1D500-975E-4D52-804E-490583A7FCA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88" y="5726963"/>
            <a:ext cx="19941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0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1B6B20-93AF-85F6-4E80-C971E8E739A0}"/>
              </a:ext>
            </a:extLst>
          </p:cNvPr>
          <p:cNvSpPr txBox="1"/>
          <p:nvPr/>
        </p:nvSpPr>
        <p:spPr>
          <a:xfrm>
            <a:off x="702816" y="148471"/>
            <a:ext cx="10786368" cy="615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4800" b="1" dirty="0">
                <a:latin typeface="Calibri"/>
                <a:ea typeface="Calibri"/>
                <a:cs typeface="Calibri"/>
              </a:rPr>
              <a:t>KS4 Information Evening</a:t>
            </a:r>
          </a:p>
          <a:p>
            <a:pPr algn="ctr"/>
            <a:r>
              <a:rPr lang="en-GB" sz="2400" b="1" dirty="0">
                <a:latin typeface="Calibri" charset="0"/>
                <a:ea typeface="Calibri" charset="0"/>
                <a:cs typeface="Calibri" charset="0"/>
              </a:rPr>
              <a:t>Who is here tonight?</a:t>
            </a:r>
          </a:p>
          <a:p>
            <a:r>
              <a:rPr lang="en-GB" b="1" dirty="0">
                <a:latin typeface="Calibri" charset="0"/>
                <a:ea typeface="Calibri" charset="0"/>
                <a:cs typeface="Calibri" charset="0"/>
              </a:rPr>
              <a:t>Pastoral team:</a:t>
            </a:r>
          </a:p>
          <a:p>
            <a:r>
              <a:rPr lang="en-GB" dirty="0">
                <a:latin typeface="Calibri"/>
                <a:ea typeface="Calibri"/>
                <a:cs typeface="Calibri"/>
              </a:rPr>
              <a:t>Mr Kent, Head of KS4</a:t>
            </a:r>
          </a:p>
          <a:p>
            <a:r>
              <a:rPr lang="en-GB" dirty="0">
                <a:latin typeface="Calibri"/>
                <a:ea typeface="Calibri"/>
                <a:cs typeface="Calibri"/>
              </a:rPr>
              <a:t>Mrs </a:t>
            </a:r>
            <a:r>
              <a:rPr lang="en-GB" dirty="0" err="1">
                <a:latin typeface="Calibri"/>
                <a:ea typeface="Calibri"/>
                <a:cs typeface="Calibri"/>
              </a:rPr>
              <a:t>Odero</a:t>
            </a:r>
            <a:r>
              <a:rPr lang="en-GB" dirty="0">
                <a:latin typeface="Calibri"/>
                <a:ea typeface="Calibri"/>
                <a:cs typeface="Calibri"/>
              </a:rPr>
              <a:t>, KS4 Pastoral Support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Mrs Jones, Student Receptionist</a:t>
            </a:r>
          </a:p>
          <a:p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b="1" dirty="0">
                <a:latin typeface="Calibri" charset="0"/>
                <a:ea typeface="Calibri" charset="0"/>
                <a:cs typeface="Calibri" charset="0"/>
              </a:rPr>
              <a:t>SLT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Mr Jones – Assistant Head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Ms Verney – Assistant Head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Mr Atkin – Associate Head and Subject Leader (PE)</a:t>
            </a:r>
          </a:p>
          <a:p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b="1" dirty="0">
                <a:solidFill>
                  <a:srgbClr val="9B2469"/>
                </a:solidFill>
                <a:latin typeface="Calibri"/>
                <a:ea typeface="Calibri"/>
                <a:cs typeface="Calibri"/>
              </a:rPr>
              <a:t>Safe-guarding and Inclusion team:</a:t>
            </a:r>
          </a:p>
          <a:p>
            <a:r>
              <a:rPr lang="en-GB" dirty="0">
                <a:solidFill>
                  <a:srgbClr val="9B2469"/>
                </a:solidFill>
              </a:rPr>
              <a:t>Mrs Pawlak, Safeguarding and Inclusion Manager &amp; Designated Safeguarding Deputy</a:t>
            </a:r>
          </a:p>
          <a:p>
            <a:r>
              <a:rPr lang="en-GB" dirty="0">
                <a:solidFill>
                  <a:srgbClr val="9B2469"/>
                </a:solidFill>
              </a:rPr>
              <a:t>Mrs Thompson, Designated Safeguarding Deputy</a:t>
            </a:r>
          </a:p>
          <a:p>
            <a:r>
              <a:rPr lang="en-GB" dirty="0">
                <a:solidFill>
                  <a:srgbClr val="9B2469"/>
                </a:solidFill>
              </a:rPr>
              <a:t>Mrs </a:t>
            </a:r>
            <a:r>
              <a:rPr lang="en-GB" dirty="0" err="1">
                <a:solidFill>
                  <a:srgbClr val="9B2469"/>
                </a:solidFill>
              </a:rPr>
              <a:t>Rembges</a:t>
            </a:r>
            <a:r>
              <a:rPr lang="en-GB" dirty="0">
                <a:solidFill>
                  <a:srgbClr val="9B2469"/>
                </a:solidFill>
              </a:rPr>
              <a:t>, Designated Safeguarding Deputy </a:t>
            </a:r>
          </a:p>
          <a:p>
            <a:endParaRPr lang="en-GB" dirty="0">
              <a:solidFill>
                <a:srgbClr val="9B2469"/>
              </a:solidFill>
            </a:endParaRPr>
          </a:p>
          <a:p>
            <a:r>
              <a:rPr lang="en-GB" b="1" dirty="0">
                <a:solidFill>
                  <a:srgbClr val="121F41"/>
                </a:solidFill>
              </a:rPr>
              <a:t>Student Support team:</a:t>
            </a:r>
          </a:p>
          <a:p>
            <a:r>
              <a:rPr lang="en-GB" dirty="0">
                <a:solidFill>
                  <a:srgbClr val="121F41"/>
                </a:solidFill>
              </a:rPr>
              <a:t>Mrs Brocklesby, SENCo</a:t>
            </a:r>
          </a:p>
          <a:p>
            <a:endParaRPr lang="en-GB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08C47-B8F6-6341-B8BF-CC41C924D9A5}"/>
              </a:ext>
            </a:extLst>
          </p:cNvPr>
          <p:cNvSpPr txBox="1"/>
          <p:nvPr/>
        </p:nvSpPr>
        <p:spPr>
          <a:xfrm>
            <a:off x="7102136" y="2192784"/>
            <a:ext cx="4163627" cy="1015663"/>
          </a:xfrm>
          <a:prstGeom prst="rect">
            <a:avLst/>
          </a:prstGeom>
          <a:solidFill>
            <a:srgbClr val="33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/>
              <a:t>Please use the time before and after the presentation to talk to us and ask any questions you may have.</a:t>
            </a:r>
          </a:p>
        </p:txBody>
      </p:sp>
    </p:spTree>
    <p:extLst>
      <p:ext uri="{BB962C8B-B14F-4D97-AF65-F5344CB8AC3E}">
        <p14:creationId xmlns:p14="http://schemas.microsoft.com/office/powerpoint/2010/main" val="366903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3517563" y="3897297"/>
            <a:ext cx="4197132" cy="1361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200" b="1">
                <a:solidFill>
                  <a:srgbClr val="9B2469"/>
                </a:solidFill>
              </a:rPr>
              <a:t>Assistant Headteacher</a:t>
            </a:r>
            <a:br>
              <a:rPr lang="en-GB" sz="3200" b="1">
                <a:solidFill>
                  <a:srgbClr val="8A8B8A"/>
                </a:solidFill>
              </a:rPr>
            </a:br>
            <a:r>
              <a:rPr lang="en-GB" sz="3200" b="1"/>
              <a:t>Mr Jones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4247" y="744290"/>
            <a:ext cx="6442764" cy="7176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Behaviour and expectations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7589C-835A-45EE-BC43-68009705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13" y="1749449"/>
            <a:ext cx="2467060" cy="3112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06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FFF3F51-3BE0-23E3-B2F1-9EBA67E5982A}"/>
              </a:ext>
            </a:extLst>
          </p:cNvPr>
          <p:cNvSpPr>
            <a:spLocks noGrp="1"/>
          </p:cNvSpPr>
          <p:nvPr/>
        </p:nvSpPr>
        <p:spPr>
          <a:xfrm>
            <a:off x="1524000" y="2916784"/>
            <a:ext cx="9144000" cy="1938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At Silverdale we are always….</a:t>
            </a:r>
            <a:b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b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GB" b="1" i="1">
                <a:solidFill>
                  <a:srgbClr val="002060"/>
                </a:solidFill>
              </a:rPr>
              <a:t>…Ready, Respectful, and Safe.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43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4E193D-2180-0076-7AD6-CBAED111949B}"/>
              </a:ext>
            </a:extLst>
          </p:cNvPr>
          <p:cNvSpPr/>
          <p:nvPr/>
        </p:nvSpPr>
        <p:spPr>
          <a:xfrm>
            <a:off x="616690" y="404037"/>
            <a:ext cx="73747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Silverdale </a:t>
            </a:r>
            <a:r>
              <a:rPr lang="en-US" sz="4400" b="1">
                <a:solidFill>
                  <a:srgbClr val="002060"/>
                </a:solidFill>
                <a:latin typeface="Calibri" panose="020F0502020204030204"/>
              </a:rPr>
              <a:t>S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chool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Expectations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21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F99D062-D9CC-3AC2-C247-3189FF2AD7D3}"/>
              </a:ext>
            </a:extLst>
          </p:cNvPr>
          <p:cNvSpPr txBox="1"/>
          <p:nvPr/>
        </p:nvSpPr>
        <p:spPr>
          <a:xfrm>
            <a:off x="331969" y="1605706"/>
            <a:ext cx="115280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/>
              <a:t>Follow all instructions; first time, every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/>
              <a:t>Arrive on time, fully equipped and </a:t>
            </a:r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en-GB" sz="3600" b="1"/>
              <a:t> to learn.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/>
              <a:t>Try your best at all times.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/>
              <a:t>Take pride in yourself and </a:t>
            </a:r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r>
              <a:rPr lang="en-GB" sz="3600" b="1"/>
              <a:t> others.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/>
              <a:t>Complete all classwork and homework to the highest standard possible for you to be </a:t>
            </a:r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en-GB" sz="3600" b="1"/>
              <a:t> for the next stage.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Respectfully</a:t>
            </a:r>
            <a:r>
              <a:rPr lang="en-GB" sz="3600" b="1"/>
              <a:t> listen to those who are meant to be talking – adults and students.</a:t>
            </a: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70860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689" y="404037"/>
            <a:ext cx="750358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Phone free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21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Mobiles and headphones are not allowed in school for Years 7 to 11. 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sz="2400" b="1">
                <a:solidFill>
                  <a:srgbClr val="9B2469"/>
                </a:solidFill>
                <a:latin typeface="Calibri" panose="020F0502020204030204"/>
              </a:rPr>
              <a:t>They should be put in bags, turned off, at the gate to school.​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no time in the school day should they be used.​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rgbClr val="9B2469"/>
                </a:solidFill>
                <a:latin typeface="Calibri" panose="020F0502020204030204"/>
              </a:rPr>
              <a:t>If seen, the phone is confiscated and delivered to your key stage office.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there is a reoccurring issue with phones we will contact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</a:t>
            </a:r>
            <a:r>
              <a:rPr lang="en-GB" sz="2400" b="1">
                <a:solidFill>
                  <a:srgbClr val="002060"/>
                </a:solidFill>
                <a:latin typeface="Calibri" panose="020F0502020204030204"/>
              </a:rPr>
              <a:t>e.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A sign with a picture of a phone&#10;&#10;Description automatically generated">
            <a:extLst>
              <a:ext uri="{FF2B5EF4-FFF2-40B4-BE49-F238E27FC236}">
                <a16:creationId xmlns:a16="http://schemas.microsoft.com/office/drawing/2014/main" id="{C3BA4ADE-A7AA-BAA1-E5A7-5EFDA562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89" y="108916"/>
            <a:ext cx="38766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7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689" y="404037"/>
            <a:ext cx="7503581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are we a Mobile Phone free zone?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21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Mobiles and headphones are not allowed in school for Years 7 to 11. Sixth Formers are only allowed in certain zones. 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err="1">
                <a:solidFill>
                  <a:srgbClr val="9B2469"/>
                </a:solidFill>
                <a:latin typeface="Calibri" panose="020F0502020204030204"/>
              </a:rPr>
              <a:t>Unesco</a:t>
            </a:r>
            <a:r>
              <a:rPr lang="en-GB" sz="2400" b="1" i="1">
                <a:solidFill>
                  <a:srgbClr val="9B2469"/>
                </a:solidFill>
                <a:latin typeface="Calibri" panose="020F0502020204030204"/>
              </a:rPr>
              <a:t>, the UN’s education, science and culture agency, said there was evidence that excessive mobile phone use was linked to reduced educational performance and that high levels of screen time had a negative effect on children’s emotional stability.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1">
              <a:solidFill>
                <a:srgbClr val="9B2469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>
                <a:solidFill>
                  <a:srgbClr val="002060"/>
                </a:solidFill>
                <a:latin typeface="Calibri" panose="020F0502020204030204"/>
              </a:rPr>
              <a:t>‘Mobile phones are not just distracting, but when misused or overused, they can have a damaging effect on a pupil's mental health and wellbeing.’</a:t>
            </a:r>
          </a:p>
        </p:txBody>
      </p:sp>
      <p:pic>
        <p:nvPicPr>
          <p:cNvPr id="2053" name="Picture 5" descr="A sign with a picture of a phone&#10;&#10;Description automatically generated">
            <a:extLst>
              <a:ext uri="{FF2B5EF4-FFF2-40B4-BE49-F238E27FC236}">
                <a16:creationId xmlns:a16="http://schemas.microsoft.com/office/drawing/2014/main" id="{C3BA4ADE-A7AA-BAA1-E5A7-5EFDA562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89" y="108916"/>
            <a:ext cx="38766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689" y="404037"/>
            <a:ext cx="111828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school-ready: 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21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are expected to come to school with the correct equipment for learning.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student must bring to school every day: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bag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pencil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 ruler.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student should bring to school every day: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pencil case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green pen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spare pen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eraser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scientific calculator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glue stick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highlighter.</a:t>
            </a:r>
          </a:p>
        </p:txBody>
      </p:sp>
    </p:spTree>
    <p:extLst>
      <p:ext uri="{BB962C8B-B14F-4D97-AF65-F5344CB8AC3E}">
        <p14:creationId xmlns:p14="http://schemas.microsoft.com/office/powerpoint/2010/main" val="118132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0014" y="668685"/>
            <a:ext cx="731212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school-ready: uniform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polo shirt with school logo.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sweatshirt with school logo, black hoodie with school logo.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>
              <a:solidFill>
                <a:srgbClr val="9B2469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9B2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>
              <a:solidFill>
                <a:srgbClr val="9B2469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9B2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>
              <a:solidFill>
                <a:srgbClr val="9B2469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9B2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>
              <a:solidFill>
                <a:srgbClr val="9B2469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9B2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>
                <a:solidFill>
                  <a:srgbClr val="9B2469"/>
                </a:solidFill>
                <a:latin typeface="Calibri" panose="020F0502020204030204"/>
              </a:rPr>
              <a:t>We encourage students to have a coat that is waterproof. </a:t>
            </a:r>
          </a:p>
        </p:txBody>
      </p:sp>
      <p:pic>
        <p:nvPicPr>
          <p:cNvPr id="3074" name="Picture 2" descr="A black polo shirt with a logo&#10;&#10;Description automatically generated">
            <a:extLst>
              <a:ext uri="{FF2B5EF4-FFF2-40B4-BE49-F238E27FC236}">
                <a16:creationId xmlns:a16="http://schemas.microsoft.com/office/drawing/2014/main" id="{402ED778-76E4-4CF7-7E9E-2D1C41BB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677491"/>
            <a:ext cx="45339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A black sweater with a logo on it&#10;&#10;Description automatically generated">
            <a:extLst>
              <a:ext uri="{FF2B5EF4-FFF2-40B4-BE49-F238E27FC236}">
                <a16:creationId xmlns:a16="http://schemas.microsoft.com/office/drawing/2014/main" id="{26FB7D0A-6BF0-DECC-2002-A3657B6D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29867"/>
            <a:ext cx="78200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9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689" y="295749"/>
            <a:ext cx="731212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school-ready: uniform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polo shirt with school logo.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sweatshirt with school logo, black hoodie with school logo.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cardigan with school logo.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tailored trousers (loose fitting, plain style, not tight around the ankle, at least ankle length - no denim, jeggings, jeans or chino style).​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>
                <a:solidFill>
                  <a:srgbClr val="002060"/>
                </a:solidFill>
                <a:latin typeface="Calibri" panose="020F0502020204030204"/>
              </a:rPr>
              <a:t>Black tailored shorts (loose fitting, mid-thigh length or longer) or Black tailored skirts (no denim or tube skirts). These must be suitable for a professional setting.​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Tights must be plain black with no patterns or holes.​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>
                <a:solidFill>
                  <a:srgbClr val="002060"/>
                </a:solidFill>
                <a:latin typeface="Calibri" panose="020F0502020204030204"/>
              </a:rPr>
              <a:t>No additional trousers, tracksuit bottoms or shorts are to be worn underneath.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>
                <a:solidFill>
                  <a:srgbClr val="9B2469"/>
                </a:solidFill>
                <a:latin typeface="Calibri" panose="020F0502020204030204"/>
              </a:rPr>
              <a:t>Religious headdress if appropriate. No other headwear is allowed.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9B2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details (including PE kit and how to order) are on the school website (www.silverdale-chorustrust.org/uniform).</a:t>
            </a:r>
          </a:p>
        </p:txBody>
      </p:sp>
    </p:spTree>
    <p:extLst>
      <p:ext uri="{BB962C8B-B14F-4D97-AF65-F5344CB8AC3E}">
        <p14:creationId xmlns:p14="http://schemas.microsoft.com/office/powerpoint/2010/main" val="300605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689" y="404037"/>
            <a:ext cx="750358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on Corridors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21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 to our one-way system, to make all aspects of the school day safer we have introduced a Hands Off rule.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sz="2400" b="1" dirty="0">
                <a:solidFill>
                  <a:srgbClr val="9B2469"/>
                </a:solidFill>
                <a:latin typeface="Calibri" panose="020F0502020204030204"/>
              </a:rPr>
              <a:t>This means that students should not be pushing and placing their hands on each other inappropriately and head straight to lessons.</a:t>
            </a:r>
          </a:p>
          <a:p>
            <a:endParaRPr lang="en-GB" sz="2400" b="1" dirty="0">
              <a:solidFill>
                <a:srgbClr val="9B2469"/>
              </a:solidFill>
              <a:latin typeface="Calibri" panose="020F0502020204030204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alibri" panose="020F0502020204030204"/>
              </a:rPr>
              <a:t>Our first response to students that are not following the 'Hands Off' expectation is to give them a friendly and supportive reminder of the expectations we have that no non-necessary touching taking place.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9B2469"/>
                </a:solidFill>
                <a:latin typeface="Calibri" panose="020F0502020204030204"/>
              </a:rPr>
              <a:t>We have introduced this to strengthen pupil safety and maintain a purposeful walk to lessons.​</a:t>
            </a:r>
          </a:p>
        </p:txBody>
      </p:sp>
      <p:pic>
        <p:nvPicPr>
          <p:cNvPr id="2055" name="Picture 7" descr="A sign with hands in a circle&#10;&#10;Description automatically generated">
            <a:extLst>
              <a:ext uri="{FF2B5EF4-FFF2-40B4-BE49-F238E27FC236}">
                <a16:creationId xmlns:a16="http://schemas.microsoft.com/office/drawing/2014/main" id="{544B4DE4-6F5E-BF4E-8B9A-8D16A7CF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6" y="137699"/>
            <a:ext cx="3724068" cy="52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5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689" y="404037"/>
            <a:ext cx="666869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Silverdale School supports Sheffield City Council’s policy regarding holidays during term time.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Silverdale School will not authorise holidays during term time.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‘Exceptional circumstances’ requests can only be approved by the Headteacher.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attendance becomes a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‘cause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concern’ we will request medical evidence in order to authorise absences.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details at: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www.silverdale-chorustrust.org/attendance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B2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9B2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63406-0F60-551A-975B-ED07CE86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67001" y="432707"/>
            <a:ext cx="5029200" cy="47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9005C2-A2ED-54CC-2312-9062B38C7E69}"/>
              </a:ext>
            </a:extLst>
          </p:cNvPr>
          <p:cNvSpPr/>
          <p:nvPr/>
        </p:nvSpPr>
        <p:spPr>
          <a:xfrm>
            <a:off x="670838" y="308526"/>
            <a:ext cx="5425162" cy="18965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5400" b="1"/>
              <a:t>Year 10</a:t>
            </a:r>
          </a:p>
          <a:p>
            <a:r>
              <a:rPr lang="en-GB" sz="4800"/>
              <a:t>What does it mean?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B9B66F-1851-BA97-4631-841253992AE4}"/>
              </a:ext>
            </a:extLst>
          </p:cNvPr>
          <p:cNvSpPr/>
          <p:nvPr/>
        </p:nvSpPr>
        <p:spPr>
          <a:xfrm>
            <a:off x="693275" y="4989249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/>
              <a:t> Challenge &amp; expectations. 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1CB4B-C51F-18FE-71BA-D6FD3C32EA24}"/>
              </a:ext>
            </a:extLst>
          </p:cNvPr>
          <p:cNvSpPr/>
          <p:nvPr/>
        </p:nvSpPr>
        <p:spPr>
          <a:xfrm>
            <a:off x="693276" y="3269359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>
                <a:ea typeface="Calibri"/>
                <a:cs typeface="Calibri"/>
              </a:rPr>
              <a:t>Academic success.</a:t>
            </a:r>
            <a:endParaRPr lang="en-GB" sz="3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4AD8F8-E864-2CF3-AFD0-9F46700E742B}"/>
              </a:ext>
            </a:extLst>
          </p:cNvPr>
          <p:cNvSpPr/>
          <p:nvPr/>
        </p:nvSpPr>
        <p:spPr>
          <a:xfrm>
            <a:off x="7922716" y="2016709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 dirty="0">
                <a:ea typeface="Calibri"/>
                <a:cs typeface="Calibri"/>
              </a:rPr>
              <a:t>Student Wellbeing.</a:t>
            </a:r>
            <a:endParaRPr lang="en-GB" sz="3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065913-F933-8F1E-6B10-D3136B605638}"/>
              </a:ext>
            </a:extLst>
          </p:cNvPr>
          <p:cNvSpPr/>
          <p:nvPr/>
        </p:nvSpPr>
        <p:spPr>
          <a:xfrm>
            <a:off x="4307995" y="2639625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>
                <a:ea typeface="Calibri"/>
                <a:cs typeface="Calibri"/>
              </a:rPr>
              <a:t>GCSE learning examination skills.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2887AD3-7804-0180-34E3-CCE38DA85C63}"/>
              </a:ext>
            </a:extLst>
          </p:cNvPr>
          <p:cNvSpPr/>
          <p:nvPr/>
        </p:nvSpPr>
        <p:spPr>
          <a:xfrm>
            <a:off x="4307995" y="4378492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>
                <a:ea typeface="Calibri"/>
                <a:cs typeface="Calibri"/>
              </a:rPr>
              <a:t>Work experience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CB9708-5F59-DAD4-E5D7-7BBC9FB53647}"/>
              </a:ext>
            </a:extLst>
          </p:cNvPr>
          <p:cNvSpPr/>
          <p:nvPr/>
        </p:nvSpPr>
        <p:spPr>
          <a:xfrm>
            <a:off x="7922717" y="3665105"/>
            <a:ext cx="3164675" cy="201792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/>
              <a:t>Form groups replaced by academic classes.</a:t>
            </a:r>
          </a:p>
        </p:txBody>
      </p:sp>
    </p:spTree>
    <p:extLst>
      <p:ext uri="{BB962C8B-B14F-4D97-AF65-F5344CB8AC3E}">
        <p14:creationId xmlns:p14="http://schemas.microsoft.com/office/powerpoint/2010/main" val="365173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14246" y="744290"/>
            <a:ext cx="7672805" cy="717646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Teaching and Learning and Academic Inclusion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271707" y="4266386"/>
            <a:ext cx="3154260" cy="71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>
                <a:solidFill>
                  <a:srgbClr val="9B2469"/>
                </a:solidFill>
              </a:rPr>
              <a:t>Assistant Headteacher</a:t>
            </a:r>
            <a:br>
              <a:rPr lang="en-GB" sz="2000" b="1">
                <a:solidFill>
                  <a:srgbClr val="8A8B8A"/>
                </a:solidFill>
              </a:rPr>
            </a:br>
            <a:r>
              <a:rPr lang="en-GB" sz="2000" b="1"/>
              <a:t>Ms Verney</a:t>
            </a:r>
          </a:p>
        </p:txBody>
      </p:sp>
      <p:pic>
        <p:nvPicPr>
          <p:cNvPr id="7" name="Picture 6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043AEF27-6CE6-4605-938B-8C7048DE4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247" y="1873968"/>
            <a:ext cx="2457460" cy="3110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673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14247" y="664391"/>
            <a:ext cx="6442764" cy="7176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7BAB1-AF58-D96A-0451-4201348106BB}"/>
              </a:ext>
            </a:extLst>
          </p:cNvPr>
          <p:cNvSpPr txBox="1"/>
          <p:nvPr/>
        </p:nvSpPr>
        <p:spPr>
          <a:xfrm>
            <a:off x="814247" y="1392295"/>
            <a:ext cx="9951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can I find out what my child is studying?</a:t>
            </a:r>
          </a:p>
          <a:p>
            <a:endParaRPr lang="en-GB" sz="3600" dirty="0"/>
          </a:p>
          <a:p>
            <a:r>
              <a:rPr lang="en-GB" sz="3600" dirty="0"/>
              <a:t>What do I do if I think my child is struggling academically?</a:t>
            </a:r>
          </a:p>
          <a:p>
            <a:endParaRPr lang="en-GB" sz="3600" dirty="0"/>
          </a:p>
          <a:p>
            <a:r>
              <a:rPr lang="en-GB" sz="3600" dirty="0"/>
              <a:t>How can I talk to my child about their future choices?</a:t>
            </a:r>
          </a:p>
        </p:txBody>
      </p:sp>
    </p:spTree>
    <p:extLst>
      <p:ext uri="{BB962C8B-B14F-4D97-AF65-F5344CB8AC3E}">
        <p14:creationId xmlns:p14="http://schemas.microsoft.com/office/powerpoint/2010/main" val="276578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B80002-EDC2-8B20-3979-EE57849D07E0}"/>
              </a:ext>
            </a:extLst>
          </p:cNvPr>
          <p:cNvSpPr txBox="1"/>
          <p:nvPr/>
        </p:nvSpPr>
        <p:spPr>
          <a:xfrm>
            <a:off x="3048740" y="1932658"/>
            <a:ext cx="609452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How can I find out what my child is studying?</a:t>
            </a:r>
          </a:p>
          <a:p>
            <a:pPr algn="ctr"/>
            <a:r>
              <a:rPr lang="en-GB" sz="4000" dirty="0">
                <a:solidFill>
                  <a:srgbClr val="9B2469"/>
                </a:solidFill>
              </a:rPr>
              <a:t>Booklet page 4</a:t>
            </a:r>
          </a:p>
        </p:txBody>
      </p:sp>
    </p:spTree>
    <p:extLst>
      <p:ext uri="{BB962C8B-B14F-4D97-AF65-F5344CB8AC3E}">
        <p14:creationId xmlns:p14="http://schemas.microsoft.com/office/powerpoint/2010/main" val="188966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C5EE2-4E61-323B-2068-0D58FB39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43" y="204787"/>
            <a:ext cx="7915275" cy="6448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094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D4818-F288-DC13-DC37-29EE6FEA8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1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B2B69-0920-5A9C-58E6-5CAF7F344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3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CFBC2-958A-ADE9-4377-D8A931DB197C}"/>
              </a:ext>
            </a:extLst>
          </p:cNvPr>
          <p:cNvSpPr txBox="1"/>
          <p:nvPr/>
        </p:nvSpPr>
        <p:spPr>
          <a:xfrm>
            <a:off x="2760955" y="2394296"/>
            <a:ext cx="6806954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/>
              <a:t>What do I do if I think my child is struggling academically?</a:t>
            </a:r>
          </a:p>
          <a:p>
            <a:pPr algn="ctr"/>
            <a:r>
              <a:rPr lang="en-GB" sz="4000">
                <a:solidFill>
                  <a:srgbClr val="9B2469"/>
                </a:solidFill>
              </a:rPr>
              <a:t>Booklet page 7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176864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E60C45-568E-E272-3B08-A6D84B2AC1A3}"/>
              </a:ext>
            </a:extLst>
          </p:cNvPr>
          <p:cNvSpPr txBox="1"/>
          <p:nvPr/>
        </p:nvSpPr>
        <p:spPr>
          <a:xfrm>
            <a:off x="3048740" y="2536339"/>
            <a:ext cx="609452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dirty="0"/>
              <a:t>How can I talk to my child about their future choices?</a:t>
            </a:r>
          </a:p>
        </p:txBody>
      </p:sp>
    </p:spTree>
    <p:extLst>
      <p:ext uri="{BB962C8B-B14F-4D97-AF65-F5344CB8AC3E}">
        <p14:creationId xmlns:p14="http://schemas.microsoft.com/office/powerpoint/2010/main" val="100633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50F95-ECD8-0E3D-B720-35F5BD70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85" y="401216"/>
            <a:ext cx="4705833" cy="61263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BD80E-5BD9-803B-042A-9CD9BD4805EC}"/>
              </a:ext>
            </a:extLst>
          </p:cNvPr>
          <p:cNvSpPr txBox="1"/>
          <p:nvPr/>
        </p:nvSpPr>
        <p:spPr>
          <a:xfrm>
            <a:off x="5792679" y="401216"/>
            <a:ext cx="3826276" cy="3970318"/>
          </a:xfrm>
          <a:prstGeom prst="rect">
            <a:avLst/>
          </a:prstGeom>
          <a:solidFill>
            <a:srgbClr val="33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/>
              <a:t>Work Experience – Summer Term </a:t>
            </a:r>
            <a:r>
              <a:rPr lang="en-GB" sz="3600" dirty="0"/>
              <a:t>2024:</a:t>
            </a:r>
          </a:p>
          <a:p>
            <a:r>
              <a:rPr lang="en-GB" sz="3600" dirty="0"/>
              <a:t>-Assemblies</a:t>
            </a:r>
          </a:p>
          <a:p>
            <a:r>
              <a:rPr lang="en-GB" sz="3600" dirty="0"/>
              <a:t>-PSHE GRIT day (time off timetable)</a:t>
            </a:r>
          </a:p>
          <a:p>
            <a:r>
              <a:rPr lang="en-GB" sz="3600" dirty="0"/>
              <a:t>-Letters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E60D0-D62A-8F74-D9AB-CBBFAA9DB3CC}"/>
              </a:ext>
            </a:extLst>
          </p:cNvPr>
          <p:cNvSpPr txBox="1"/>
          <p:nvPr/>
        </p:nvSpPr>
        <p:spPr>
          <a:xfrm>
            <a:off x="5766046" y="4465468"/>
            <a:ext cx="3852909" cy="2062103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/>
              <a:t>Careers appointment in school by independent careers adviser.  </a:t>
            </a:r>
          </a:p>
        </p:txBody>
      </p:sp>
    </p:spTree>
    <p:extLst>
      <p:ext uri="{BB962C8B-B14F-4D97-AF65-F5344CB8AC3E}">
        <p14:creationId xmlns:p14="http://schemas.microsoft.com/office/powerpoint/2010/main" val="127318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689" y="188445"/>
            <a:ext cx="111828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Communications: How to contact school</a:t>
            </a:r>
          </a:p>
          <a:p>
            <a:br>
              <a:rPr lang="en-US" sz="2400">
                <a:solidFill>
                  <a:srgbClr val="FF0000"/>
                </a:solidFill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D83953-465D-95BF-0E35-8589D5DE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86272"/>
              </p:ext>
            </p:extLst>
          </p:nvPr>
        </p:nvGraphicFramePr>
        <p:xfrm>
          <a:off x="310718" y="1075662"/>
          <a:ext cx="9463597" cy="5348353"/>
        </p:xfrm>
        <a:graphic>
          <a:graphicData uri="http://schemas.openxmlformats.org/drawingml/2006/table">
            <a:tbl>
              <a:tblPr firstRow="1" firstCol="1" bandRow="1"/>
              <a:tblGrid>
                <a:gridCol w="6365290">
                  <a:extLst>
                    <a:ext uri="{9D8B030D-6E8A-4147-A177-3AD203B41FA5}">
                      <a16:colId xmlns:a16="http://schemas.microsoft.com/office/drawing/2014/main" val="731796481"/>
                    </a:ext>
                  </a:extLst>
                </a:gridCol>
                <a:gridCol w="3098307">
                  <a:extLst>
                    <a:ext uri="{9D8B030D-6E8A-4147-A177-3AD203B41FA5}">
                      <a16:colId xmlns:a16="http://schemas.microsoft.com/office/drawing/2014/main" val="2755817945"/>
                    </a:ext>
                  </a:extLst>
                </a:gridCol>
              </a:tblGrid>
              <a:tr h="238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would you like to talk about?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do you contact?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876326"/>
                  </a:ext>
                </a:extLst>
              </a:tr>
              <a:tr h="1288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Well-being (family, friendship groups, worries)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 and learning (homework, assessment, progress)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 and equipment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Behaviour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Mrs </a:t>
                      </a:r>
                      <a:r>
                        <a:rPr lang="en-GB" sz="2000" dirty="0" err="1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Odero</a:t>
                      </a:r>
                      <a:r>
                        <a:rPr lang="en-GB" sz="20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(KS4 Pastoral Manager)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Kent (KS4 Leader)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918281"/>
                  </a:ext>
                </a:extLst>
              </a:tr>
              <a:tr h="72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Holidays or time off school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Mrs Austin (Attendance Officer)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640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issues (changes to health, such as allergies)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Mrs Jones (Student Receptionist)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462021"/>
                  </a:ext>
                </a:extLst>
              </a:tr>
              <a:tr h="501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Safe-guarding – concern about the safety of a child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Mrs Pawlak (Safe-guarding Manager)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621796"/>
                  </a:ext>
                </a:extLst>
              </a:tr>
              <a:tr h="708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Concern about a learning need (reading, concentration, organisation)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Brocklesby (Special Needs Coordinator - SENCo)</a:t>
                      </a:r>
                      <a:endParaRPr lang="en-GB" sz="2000" b="0" dirty="0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6" marR="39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42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AE794-10B3-7792-DFE9-07092EE7C8AF}"/>
              </a:ext>
            </a:extLst>
          </p:cNvPr>
          <p:cNvSpPr txBox="1"/>
          <p:nvPr/>
        </p:nvSpPr>
        <p:spPr>
          <a:xfrm>
            <a:off x="273375" y="671654"/>
            <a:ext cx="98548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a typeface="Calibri"/>
                <a:cs typeface="Calibri"/>
              </a:rPr>
              <a:t>Silverdale GCSE structures</a:t>
            </a:r>
          </a:p>
          <a:p>
            <a:endParaRPr lang="en-GB" b="1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en-GB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C58B54-8EAE-E0BD-0BEC-8B51FE9E5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9605"/>
              </p:ext>
            </p:extLst>
          </p:nvPr>
        </p:nvGraphicFramePr>
        <p:xfrm>
          <a:off x="271397" y="1179534"/>
          <a:ext cx="9911908" cy="461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954">
                  <a:extLst>
                    <a:ext uri="{9D8B030D-6E8A-4147-A177-3AD203B41FA5}">
                      <a16:colId xmlns:a16="http://schemas.microsoft.com/office/drawing/2014/main" val="1404045794"/>
                    </a:ext>
                  </a:extLst>
                </a:gridCol>
                <a:gridCol w="4955954">
                  <a:extLst>
                    <a:ext uri="{9D8B030D-6E8A-4147-A177-3AD203B41FA5}">
                      <a16:colId xmlns:a16="http://schemas.microsoft.com/office/drawing/2014/main" val="3956254018"/>
                    </a:ext>
                  </a:extLst>
                </a:gridCol>
              </a:tblGrid>
              <a:tr h="74777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Triple Science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Combined Science students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81925"/>
                  </a:ext>
                </a:extLst>
              </a:tr>
              <a:tr h="1412454">
                <a:tc>
                  <a:txBody>
                    <a:bodyPr/>
                    <a:lstStyle/>
                    <a:p>
                      <a:r>
                        <a:rPr lang="en-GB" sz="2400" dirty="0"/>
                        <a:t>8 lessons of English (Language &amp; Literature)</a:t>
                      </a:r>
                    </a:p>
                    <a:p>
                      <a:pPr lvl="0">
                        <a:buNone/>
                      </a:pPr>
                      <a:r>
                        <a:rPr lang="en-GB" sz="2400" dirty="0"/>
                        <a:t>7 lessons of Mathematics.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 Lessons of English (Language &amp; Literature)</a:t>
                      </a:r>
                    </a:p>
                    <a:p>
                      <a:pPr lvl="0">
                        <a:buNone/>
                      </a:pPr>
                      <a:r>
                        <a:rPr lang="en-GB" sz="2400" dirty="0"/>
                        <a:t>7 Lessons of Mathematics.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31922"/>
                  </a:ext>
                </a:extLst>
              </a:tr>
              <a:tr h="749972">
                <a:tc>
                  <a:txBody>
                    <a:bodyPr/>
                    <a:lstStyle/>
                    <a:p>
                      <a:r>
                        <a:rPr lang="en-GB" sz="2400" dirty="0"/>
                        <a:t>15 Science lessons. Biology, Chemistry &amp; Physics – 5 hours each subject.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 science lessons. (Biology, Chemistry &amp; Physics 3 hours each subject)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3774"/>
                  </a:ext>
                </a:extLst>
              </a:tr>
              <a:tr h="747770">
                <a:tc>
                  <a:txBody>
                    <a:bodyPr/>
                    <a:lstStyle/>
                    <a:p>
                      <a:r>
                        <a:rPr lang="en-GB" sz="2400"/>
                        <a:t>3 options subjects – 6 hours each option.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 options subjects – 6 hours each option.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57585"/>
                  </a:ext>
                </a:extLst>
              </a:tr>
              <a:tr h="737678">
                <a:tc>
                  <a:txBody>
                    <a:bodyPr/>
                    <a:lstStyle/>
                    <a:p>
                      <a:r>
                        <a:rPr lang="en-GB" sz="2400" dirty="0"/>
                        <a:t>2 lessons of Physical Education.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 lessons of physical education.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13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89EB5-4087-F949-71BA-562D08F8DDFC}"/>
              </a:ext>
            </a:extLst>
          </p:cNvPr>
          <p:cNvSpPr txBox="1"/>
          <p:nvPr/>
        </p:nvSpPr>
        <p:spPr>
          <a:xfrm>
            <a:off x="949911" y="1393795"/>
            <a:ext cx="7625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Thank you for coming.</a:t>
            </a:r>
          </a:p>
          <a:p>
            <a:endParaRPr lang="en-GB" sz="4800"/>
          </a:p>
          <a:p>
            <a:r>
              <a:rPr lang="en-GB" sz="4800"/>
              <a:t>Please leave feedback and any questions on the sheet at the front.</a:t>
            </a:r>
          </a:p>
        </p:txBody>
      </p:sp>
    </p:spTree>
    <p:extLst>
      <p:ext uri="{BB962C8B-B14F-4D97-AF65-F5344CB8AC3E}">
        <p14:creationId xmlns:p14="http://schemas.microsoft.com/office/powerpoint/2010/main" val="221522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AE794-10B3-7792-DFE9-07092EE7C8AF}"/>
              </a:ext>
            </a:extLst>
          </p:cNvPr>
          <p:cNvSpPr txBox="1"/>
          <p:nvPr/>
        </p:nvSpPr>
        <p:spPr>
          <a:xfrm>
            <a:off x="670033" y="525517"/>
            <a:ext cx="9301655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ea typeface="Calibri"/>
                <a:cs typeface="Calibri"/>
              </a:rPr>
              <a:t>How is attainment measured, tracked and communicated in KS4?</a:t>
            </a:r>
          </a:p>
          <a:p>
            <a:pPr algn="ctr"/>
            <a:endParaRPr lang="en-GB" sz="3200" b="1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GB" sz="2800" b="1" dirty="0">
                <a:solidFill>
                  <a:srgbClr val="0070C0"/>
                </a:solidFill>
                <a:ea typeface="Calibri"/>
                <a:cs typeface="Calibri"/>
              </a:rPr>
              <a:t>Explaining assessment points:</a:t>
            </a:r>
          </a:p>
          <a:p>
            <a:endParaRPr lang="en-GB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70C0"/>
                </a:solidFill>
                <a:ea typeface="Calibri"/>
                <a:cs typeface="Calibri"/>
              </a:rPr>
              <a:t>Attitudes to learning 5 times in Y10.</a:t>
            </a:r>
          </a:p>
          <a:p>
            <a:pPr marL="342900" indent="-342900">
              <a:buAutoNum type="arabicPeriod"/>
            </a:pPr>
            <a:endParaRPr lang="en-GB" sz="20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70C0"/>
                </a:solidFill>
                <a:ea typeface="Calibri"/>
                <a:cs typeface="Calibri"/>
              </a:rPr>
              <a:t>Attainment 3 times in Y10. Current teacher assessed working grades &amp; mock exam results.</a:t>
            </a:r>
          </a:p>
          <a:p>
            <a:pPr marL="342900" indent="-342900">
              <a:buAutoNum type="arabicPeriod"/>
            </a:pPr>
            <a:endParaRPr lang="en-GB" sz="20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70C0"/>
                </a:solidFill>
                <a:ea typeface="Calibri"/>
                <a:cs typeface="Calibri"/>
              </a:rPr>
              <a:t>End of KS4 targets for each subject.</a:t>
            </a:r>
          </a:p>
          <a:p>
            <a:pPr marL="342900" indent="-342900">
              <a:buAutoNum type="arabicPeriod"/>
            </a:pPr>
            <a:endParaRPr lang="en-GB" sz="20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70C0"/>
                </a:solidFill>
                <a:ea typeface="Calibri"/>
                <a:cs typeface="Calibri"/>
              </a:rPr>
              <a:t>Achievement points students V Silverdale average.</a:t>
            </a:r>
          </a:p>
          <a:p>
            <a:pPr marL="342900" indent="-342900">
              <a:buAutoNum type="arabicPeriod"/>
            </a:pPr>
            <a:endParaRPr lang="en-GB" sz="20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70C0"/>
                </a:solidFill>
                <a:ea typeface="Calibri"/>
                <a:cs typeface="Calibri"/>
              </a:rPr>
              <a:t>Behaviour points students V Silverdale average.</a:t>
            </a:r>
          </a:p>
          <a:p>
            <a:pPr marL="342900" indent="-342900">
              <a:buAutoNum type="arabicPeriod"/>
            </a:pPr>
            <a:endParaRPr lang="en-GB" sz="20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70C0"/>
                </a:solidFill>
                <a:ea typeface="Calibri"/>
                <a:cs typeface="Calibri"/>
              </a:rPr>
              <a:t>Attendance &amp; lates.</a:t>
            </a:r>
          </a:p>
          <a:p>
            <a:endParaRPr lang="en-GB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9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AE794-10B3-7792-DFE9-07092EE7C8AF}"/>
              </a:ext>
            </a:extLst>
          </p:cNvPr>
          <p:cNvSpPr txBox="1"/>
          <p:nvPr/>
        </p:nvSpPr>
        <p:spPr>
          <a:xfrm>
            <a:off x="763978" y="609024"/>
            <a:ext cx="9301655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ea typeface="Calibri"/>
                <a:cs typeface="Calibri"/>
              </a:rPr>
              <a:t>Academic Support</a:t>
            </a:r>
          </a:p>
          <a:p>
            <a:endParaRPr lang="en-GB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Revision Materials through Parent Pay.</a:t>
            </a:r>
            <a:endParaRPr lang="en-GB" sz="24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GB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Subject support.</a:t>
            </a:r>
          </a:p>
          <a:p>
            <a:endParaRPr lang="en-GB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Preparation for Y10 mocks.</a:t>
            </a:r>
          </a:p>
          <a:p>
            <a:endParaRPr lang="en-GB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Key stage parental support meetings.</a:t>
            </a:r>
          </a:p>
          <a:p>
            <a:endParaRPr lang="en-GB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Supporting communications with staff.</a:t>
            </a:r>
          </a:p>
          <a:p>
            <a:endParaRPr lang="en-GB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Form tutor mentoring.</a:t>
            </a:r>
          </a:p>
          <a:p>
            <a:pPr marL="285750" indent="-285750">
              <a:buFont typeface="Arial"/>
              <a:buChar char="•"/>
            </a:pPr>
            <a:endParaRPr lang="en-GB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School website examination information &amp; support.</a:t>
            </a:r>
          </a:p>
          <a:p>
            <a:endParaRPr lang="en-GB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89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3593F7D-499E-B573-44A7-AFBFAD546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88370"/>
              </p:ext>
            </p:extLst>
          </p:nvPr>
        </p:nvGraphicFramePr>
        <p:xfrm>
          <a:off x="2232734" y="2938509"/>
          <a:ext cx="7728012" cy="290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006">
                  <a:extLst>
                    <a:ext uri="{9D8B030D-6E8A-4147-A177-3AD203B41FA5}">
                      <a16:colId xmlns:a16="http://schemas.microsoft.com/office/drawing/2014/main" val="2150731472"/>
                    </a:ext>
                  </a:extLst>
                </a:gridCol>
                <a:gridCol w="3864006">
                  <a:extLst>
                    <a:ext uri="{9D8B030D-6E8A-4147-A177-3AD203B41FA5}">
                      <a16:colId xmlns:a16="http://schemas.microsoft.com/office/drawing/2014/main" val="3214113005"/>
                    </a:ext>
                  </a:extLst>
                </a:gridCol>
              </a:tblGrid>
              <a:tr h="14514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318404"/>
                  </a:ext>
                </a:extLst>
              </a:tr>
              <a:tr h="14514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02113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9005C2-A2ED-54CC-2312-9062B38C7E69}"/>
              </a:ext>
            </a:extLst>
          </p:cNvPr>
          <p:cNvSpPr/>
          <p:nvPr/>
        </p:nvSpPr>
        <p:spPr>
          <a:xfrm>
            <a:off x="452761" y="280818"/>
            <a:ext cx="11286480" cy="18965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/>
              <a:t>How does the Pastoral team support your child’s learning?</a:t>
            </a:r>
            <a:endParaRPr lang="en-GB" sz="48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1CB4B-C51F-18FE-71BA-D6FD3C32EA24}"/>
              </a:ext>
            </a:extLst>
          </p:cNvPr>
          <p:cNvSpPr/>
          <p:nvPr/>
        </p:nvSpPr>
        <p:spPr>
          <a:xfrm>
            <a:off x="452761" y="2417103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Direct link for you as parents/carers to answer and deal with enquiries.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12D0EA-B5C1-FC0F-A11E-22A3711AF163}"/>
              </a:ext>
            </a:extLst>
          </p:cNvPr>
          <p:cNvSpPr/>
          <p:nvPr/>
        </p:nvSpPr>
        <p:spPr>
          <a:xfrm>
            <a:off x="4316028" y="2417103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Supporting the emotional wellbeing of students.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DDC485-3BA6-142D-B2E6-CC31B56B879F}"/>
              </a:ext>
            </a:extLst>
          </p:cNvPr>
          <p:cNvSpPr/>
          <p:nvPr/>
        </p:nvSpPr>
        <p:spPr>
          <a:xfrm>
            <a:off x="8179295" y="2417103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Providing a ‘Safe Space’ for students.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0259C9-794F-2E6D-DA10-239E02887F12}"/>
              </a:ext>
            </a:extLst>
          </p:cNvPr>
          <p:cNvSpPr/>
          <p:nvPr/>
        </p:nvSpPr>
        <p:spPr>
          <a:xfrm>
            <a:off x="452761" y="3825963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Managing behaviour and sanctions.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9A2661-BE7C-3553-2785-663623C60114}"/>
              </a:ext>
            </a:extLst>
          </p:cNvPr>
          <p:cNvSpPr/>
          <p:nvPr/>
        </p:nvSpPr>
        <p:spPr>
          <a:xfrm>
            <a:off x="4316028" y="3825963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Offering ongoing meetings to support parents and carers.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85AD9-FAAA-410A-A034-E2556E327F20}"/>
              </a:ext>
            </a:extLst>
          </p:cNvPr>
          <p:cNvSpPr/>
          <p:nvPr/>
        </p:nvSpPr>
        <p:spPr>
          <a:xfrm>
            <a:off x="8179295" y="3825963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Investigating and ensuring fairness when dealing with incidents.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88F347-66BF-4E0B-1E21-9964A75767B2}"/>
              </a:ext>
            </a:extLst>
          </p:cNvPr>
          <p:cNvSpPr/>
          <p:nvPr/>
        </p:nvSpPr>
        <p:spPr>
          <a:xfrm>
            <a:off x="452761" y="5234822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Developing personalised provision to promote inclusion.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611000-E22C-9652-E8FC-2D2CB4C0C256}"/>
              </a:ext>
            </a:extLst>
          </p:cNvPr>
          <p:cNvSpPr/>
          <p:nvPr/>
        </p:nvSpPr>
        <p:spPr>
          <a:xfrm>
            <a:off x="4316028" y="5234822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Working with SENCO, Wellbeing, Safeguarding and SLT.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1F60E1-D6EA-2E6D-D489-FC7F1F1C2AD0}"/>
              </a:ext>
            </a:extLst>
          </p:cNvPr>
          <p:cNvSpPr/>
          <p:nvPr/>
        </p:nvSpPr>
        <p:spPr>
          <a:xfrm>
            <a:off x="8179295" y="5234822"/>
            <a:ext cx="3559946" cy="11783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Monitoring, tracking &amp; reporting academic progress.</a:t>
            </a:r>
          </a:p>
        </p:txBody>
      </p:sp>
    </p:spTree>
    <p:extLst>
      <p:ext uri="{BB962C8B-B14F-4D97-AF65-F5344CB8AC3E}">
        <p14:creationId xmlns:p14="http://schemas.microsoft.com/office/powerpoint/2010/main" val="390779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9005C2-A2ED-54CC-2312-9062B38C7E69}"/>
              </a:ext>
            </a:extLst>
          </p:cNvPr>
          <p:cNvSpPr/>
          <p:nvPr/>
        </p:nvSpPr>
        <p:spPr>
          <a:xfrm>
            <a:off x="670838" y="308526"/>
            <a:ext cx="5425162" cy="18965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5400" b="1"/>
              <a:t>Year 11</a:t>
            </a:r>
          </a:p>
          <a:p>
            <a:r>
              <a:rPr lang="en-GB" sz="4800"/>
              <a:t>What does it mean?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B9B66F-1851-BA97-4631-841253992AE4}"/>
              </a:ext>
            </a:extLst>
          </p:cNvPr>
          <p:cNvSpPr/>
          <p:nvPr/>
        </p:nvSpPr>
        <p:spPr>
          <a:xfrm>
            <a:off x="693275" y="4989249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Challenge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1CB4B-C51F-18FE-71BA-D6FD3C32EA24}"/>
              </a:ext>
            </a:extLst>
          </p:cNvPr>
          <p:cNvSpPr/>
          <p:nvPr/>
        </p:nvSpPr>
        <p:spPr>
          <a:xfrm>
            <a:off x="693276" y="3269359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Further Independency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4AD8F8-E864-2CF3-AFD0-9F46700E742B}"/>
              </a:ext>
            </a:extLst>
          </p:cNvPr>
          <p:cNvSpPr/>
          <p:nvPr/>
        </p:nvSpPr>
        <p:spPr>
          <a:xfrm>
            <a:off x="7922716" y="2025587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Leadership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065913-F933-8F1E-6B10-D3136B605638}"/>
              </a:ext>
            </a:extLst>
          </p:cNvPr>
          <p:cNvSpPr/>
          <p:nvPr/>
        </p:nvSpPr>
        <p:spPr>
          <a:xfrm>
            <a:off x="4307995" y="2666257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Preparing for GCSE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2887AD3-7804-0180-34E3-CCE38DA85C63}"/>
              </a:ext>
            </a:extLst>
          </p:cNvPr>
          <p:cNvSpPr/>
          <p:nvPr/>
        </p:nvSpPr>
        <p:spPr>
          <a:xfrm>
            <a:off x="4307995" y="4405124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Role-models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CB9708-5F59-DAD4-E5D7-7BBC9FB53647}"/>
              </a:ext>
            </a:extLst>
          </p:cNvPr>
          <p:cNvSpPr/>
          <p:nvPr/>
        </p:nvSpPr>
        <p:spPr>
          <a:xfrm>
            <a:off x="7922717" y="3795202"/>
            <a:ext cx="3164675" cy="15068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Increasing confidence</a:t>
            </a:r>
          </a:p>
        </p:txBody>
      </p:sp>
    </p:spTree>
    <p:extLst>
      <p:ext uri="{BB962C8B-B14F-4D97-AF65-F5344CB8AC3E}">
        <p14:creationId xmlns:p14="http://schemas.microsoft.com/office/powerpoint/2010/main" val="404325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9005C2-A2ED-54CC-2312-9062B38C7E69}"/>
              </a:ext>
            </a:extLst>
          </p:cNvPr>
          <p:cNvSpPr/>
          <p:nvPr/>
        </p:nvSpPr>
        <p:spPr>
          <a:xfrm>
            <a:off x="452761" y="280818"/>
            <a:ext cx="11286480" cy="18965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/>
              <a:t>The most effective practice</a:t>
            </a:r>
            <a:endParaRPr lang="en-GB" sz="6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1CB4B-C51F-18FE-71BA-D6FD3C32EA24}"/>
              </a:ext>
            </a:extLst>
          </p:cNvPr>
          <p:cNvSpPr/>
          <p:nvPr/>
        </p:nvSpPr>
        <p:spPr>
          <a:xfrm>
            <a:off x="8025413" y="3966520"/>
            <a:ext cx="2605595" cy="7191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Form tutor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0259C9-794F-2E6D-DA10-239E02887F12}"/>
              </a:ext>
            </a:extLst>
          </p:cNvPr>
          <p:cNvSpPr/>
          <p:nvPr/>
        </p:nvSpPr>
        <p:spPr>
          <a:xfrm>
            <a:off x="1155576" y="4761201"/>
            <a:ext cx="3559946" cy="1178353"/>
          </a:xfrm>
          <a:prstGeom prst="roundRect">
            <a:avLst/>
          </a:prstGeom>
          <a:solidFill>
            <a:srgbClr val="9B24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/>
              <a:t>Parents/Carers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88F347-66BF-4E0B-1E21-9964A75767B2}"/>
              </a:ext>
            </a:extLst>
          </p:cNvPr>
          <p:cNvSpPr/>
          <p:nvPr/>
        </p:nvSpPr>
        <p:spPr>
          <a:xfrm>
            <a:off x="8025413" y="4830949"/>
            <a:ext cx="2605595" cy="7191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SLT/ Wellbeing/ Safeguarding/ SENCO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5C4221-797E-A35B-99DF-C76A77E58D27}"/>
              </a:ext>
            </a:extLst>
          </p:cNvPr>
          <p:cNvSpPr/>
          <p:nvPr/>
        </p:nvSpPr>
        <p:spPr>
          <a:xfrm>
            <a:off x="6351972" y="2497528"/>
            <a:ext cx="4279037" cy="11783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Pastoral Team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D6E05E-262A-9B2C-66A1-266DD3903835}"/>
              </a:ext>
            </a:extLst>
          </p:cNvPr>
          <p:cNvSpPr/>
          <p:nvPr/>
        </p:nvSpPr>
        <p:spPr>
          <a:xfrm>
            <a:off x="1155576" y="2632121"/>
            <a:ext cx="3559946" cy="1178353"/>
          </a:xfrm>
          <a:prstGeom prst="roundRect">
            <a:avLst/>
          </a:prstGeom>
          <a:solidFill>
            <a:srgbClr val="9B24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Student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59C131-A38D-2920-7974-AB13D69A0461}"/>
              </a:ext>
            </a:extLst>
          </p:cNvPr>
          <p:cNvSpPr/>
          <p:nvPr/>
        </p:nvSpPr>
        <p:spPr>
          <a:xfrm>
            <a:off x="8025413" y="5695378"/>
            <a:ext cx="2605595" cy="7191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Other agencies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B2BCC385-62EF-CB1F-C441-C3B4DE77DCB8}"/>
              </a:ext>
            </a:extLst>
          </p:cNvPr>
          <p:cNvSpPr/>
          <p:nvPr/>
        </p:nvSpPr>
        <p:spPr>
          <a:xfrm>
            <a:off x="2663402" y="3890948"/>
            <a:ext cx="559293" cy="79468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84210E8C-B1B1-6040-E7A5-3295719BBA37}"/>
              </a:ext>
            </a:extLst>
          </p:cNvPr>
          <p:cNvSpPr/>
          <p:nvPr/>
        </p:nvSpPr>
        <p:spPr>
          <a:xfrm rot="5400000">
            <a:off x="5329561" y="2337281"/>
            <a:ext cx="408372" cy="149884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12874BE4-B6AF-B149-F678-1A0CD19DA01D}"/>
              </a:ext>
            </a:extLst>
          </p:cNvPr>
          <p:cNvSpPr/>
          <p:nvPr/>
        </p:nvSpPr>
        <p:spPr>
          <a:xfrm rot="3053594">
            <a:off x="5336122" y="3238667"/>
            <a:ext cx="408372" cy="188919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4BBDB6D2-BF3A-810B-A71B-7B62AFFF7B4A}"/>
              </a:ext>
            </a:extLst>
          </p:cNvPr>
          <p:cNvSpPr/>
          <p:nvPr/>
        </p:nvSpPr>
        <p:spPr>
          <a:xfrm rot="10800000" flipH="1">
            <a:off x="7067909" y="3857328"/>
            <a:ext cx="790113" cy="651869"/>
          </a:xfrm>
          <a:prstGeom prst="bentArrow">
            <a:avLst>
              <a:gd name="adj1" fmla="val 25000"/>
              <a:gd name="adj2" fmla="val 2438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880DEE3C-24DD-3DA4-AECA-D716BB6C944D}"/>
              </a:ext>
            </a:extLst>
          </p:cNvPr>
          <p:cNvSpPr/>
          <p:nvPr/>
        </p:nvSpPr>
        <p:spPr>
          <a:xfrm rot="10800000" flipH="1">
            <a:off x="7067908" y="3846357"/>
            <a:ext cx="790113" cy="1508526"/>
          </a:xfrm>
          <a:prstGeom prst="bentArrow">
            <a:avLst>
              <a:gd name="adj1" fmla="val 25000"/>
              <a:gd name="adj2" fmla="val 2438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E6A029C7-1C6C-465E-9723-617BCE8A4E3F}"/>
              </a:ext>
            </a:extLst>
          </p:cNvPr>
          <p:cNvSpPr/>
          <p:nvPr/>
        </p:nvSpPr>
        <p:spPr>
          <a:xfrm rot="10800000" flipH="1">
            <a:off x="7067906" y="3810474"/>
            <a:ext cx="790113" cy="2430528"/>
          </a:xfrm>
          <a:prstGeom prst="bentArrow">
            <a:avLst>
              <a:gd name="adj1" fmla="val 25000"/>
              <a:gd name="adj2" fmla="val 2438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9005C2-A2ED-54CC-2312-9062B38C7E69}"/>
              </a:ext>
            </a:extLst>
          </p:cNvPr>
          <p:cNvSpPr/>
          <p:nvPr/>
        </p:nvSpPr>
        <p:spPr>
          <a:xfrm>
            <a:off x="363984" y="373448"/>
            <a:ext cx="11123722" cy="61111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/>
              <a:t>We’re here to work with you.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42918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2128A11ADB74EB305B22EBBF2A952" ma:contentTypeVersion="18" ma:contentTypeDescription="Create a new document." ma:contentTypeScope="" ma:versionID="882eea3860b7f016f2cad728b77b5139">
  <xsd:schema xmlns:xsd="http://www.w3.org/2001/XMLSchema" xmlns:xs="http://www.w3.org/2001/XMLSchema" xmlns:p="http://schemas.microsoft.com/office/2006/metadata/properties" xmlns:ns3="07cc3ce0-98a6-4fca-b444-a393ac16cf58" xmlns:ns4="0cc04244-26c9-4aab-96c0-2f1731ef7461" targetNamespace="http://schemas.microsoft.com/office/2006/metadata/properties" ma:root="true" ma:fieldsID="d2464b61914f891ca678dbcebaae152c" ns3:_="" ns4:_="">
    <xsd:import namespace="07cc3ce0-98a6-4fca-b444-a393ac16cf58"/>
    <xsd:import namespace="0cc04244-26c9-4aab-96c0-2f1731ef7461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c3ce0-98a6-4fca-b444-a393ac16cf58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04244-26c9-4aab-96c0-2f1731ef7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SourceRef xmlns="07cc3ce0-98a6-4fca-b444-a393ac16cf58" xsi:nil="true"/>
    <CloudMigratorOriginId xmlns="07cc3ce0-98a6-4fca-b444-a393ac16cf58" xsi:nil="true"/>
    <CloudMigratorVersion xmlns="07cc3ce0-98a6-4fca-b444-a393ac16cf58" xsi:nil="true"/>
    <FileHash xmlns="07cc3ce0-98a6-4fca-b444-a393ac16cf58" xsi:nil="true"/>
    <_activity xmlns="07cc3ce0-98a6-4fca-b444-a393ac16cf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69F2F2-3265-4554-8452-A6A2C5A40446}">
  <ds:schemaRefs>
    <ds:schemaRef ds:uri="07cc3ce0-98a6-4fca-b444-a393ac16cf58"/>
    <ds:schemaRef ds:uri="0cc04244-26c9-4aab-96c0-2f1731ef74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937695-6ACA-4160-857E-1807990C5832}">
  <ds:schemaRefs>
    <ds:schemaRef ds:uri="0cc04244-26c9-4aab-96c0-2f1731ef7461"/>
    <ds:schemaRef ds:uri="http://schemas.microsoft.com/office/infopath/2007/PartnerControls"/>
    <ds:schemaRef ds:uri="http://schemas.openxmlformats.org/package/2006/metadata/core-properties"/>
    <ds:schemaRef ds:uri="07cc3ce0-98a6-4fca-b444-a393ac16cf58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8AEB41-8795-4EBB-9F17-0ED83D87C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1595</Words>
  <Application>Microsoft Office PowerPoint</Application>
  <PresentationFormat>Widescreen</PresentationFormat>
  <Paragraphs>243</Paragraphs>
  <Slides>30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Silverdale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RHorton</dc:creator>
  <cp:lastModifiedBy>Jenny Verney (Staff Chorus Trust)</cp:lastModifiedBy>
  <cp:revision>7</cp:revision>
  <cp:lastPrinted>2023-09-27T16:36:27Z</cp:lastPrinted>
  <dcterms:created xsi:type="dcterms:W3CDTF">2017-02-07T07:40:05Z</dcterms:created>
  <dcterms:modified xsi:type="dcterms:W3CDTF">2023-09-29T11:24:21Z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0x0101001292128A11ADB74EB305B22EBBF2A952</vt:lpwstr>
  </property>
</Properties>
</file>